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898" r:id="rId4"/>
    <p:sldId id="259" r:id="rId5"/>
    <p:sldId id="260" r:id="rId6"/>
    <p:sldId id="261" r:id="rId7"/>
    <p:sldId id="262" r:id="rId8"/>
    <p:sldId id="755" r:id="rId9"/>
    <p:sldId id="909" r:id="rId10"/>
    <p:sldId id="1051" r:id="rId11"/>
    <p:sldId id="1074" r:id="rId12"/>
    <p:sldId id="1052" r:id="rId13"/>
    <p:sldId id="1079" r:id="rId14"/>
    <p:sldId id="1075" r:id="rId15"/>
    <p:sldId id="1080" r:id="rId16"/>
    <p:sldId id="1081" r:id="rId17"/>
    <p:sldId id="1082" r:id="rId18"/>
    <p:sldId id="1083" r:id="rId19"/>
    <p:sldId id="1084" r:id="rId20"/>
    <p:sldId id="1087" r:id="rId21"/>
    <p:sldId id="1088" r:id="rId22"/>
    <p:sldId id="1085" r:id="rId23"/>
    <p:sldId id="1086" r:id="rId24"/>
    <p:sldId id="1068" r:id="rId25"/>
    <p:sldId id="1069" r:id="rId26"/>
    <p:sldId id="1030" r:id="rId27"/>
    <p:sldId id="1066" r:id="rId28"/>
    <p:sldId id="1077" r:id="rId29"/>
    <p:sldId id="407" r:id="rId30"/>
    <p:sldId id="417" r:id="rId31"/>
    <p:sldId id="281" r:id="rId32"/>
    <p:sldId id="950" r:id="rId33"/>
    <p:sldId id="276" r:id="rId34"/>
    <p:sldId id="277" r:id="rId35"/>
    <p:sldId id="278" r:id="rId36"/>
    <p:sldId id="283" r:id="rId37"/>
    <p:sldId id="284" r:id="rId38"/>
    <p:sldId id="309" r:id="rId39"/>
    <p:sldId id="310" r:id="rId40"/>
    <p:sldId id="961" r:id="rId41"/>
    <p:sldId id="962" r:id="rId42"/>
    <p:sldId id="976" r:id="rId43"/>
    <p:sldId id="977" r:id="rId44"/>
    <p:sldId id="978" r:id="rId45"/>
    <p:sldId id="993" r:id="rId46"/>
    <p:sldId id="979" r:id="rId47"/>
    <p:sldId id="312" r:id="rId48"/>
    <p:sldId id="313"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00"/>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D548E-5E10-49C0-8FEF-9F1BB8843E48}" v="12" dt="2023-07-18T04:30:33.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76" autoAdjust="0"/>
  </p:normalViewPr>
  <p:slideViewPr>
    <p:cSldViewPr>
      <p:cViewPr varScale="1">
        <p:scale>
          <a:sx n="114" d="100"/>
          <a:sy n="114" d="100"/>
        </p:scale>
        <p:origin x="738" y="11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1/08/2023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31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41693" y="3363218"/>
            <a:ext cx="6934200" cy="1754326"/>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 MENJAGA AQIDAH ISLAM</a:t>
            </a:r>
          </a:p>
        </p:txBody>
      </p:sp>
      <p:sp>
        <p:nvSpPr>
          <p:cNvPr id="3" name="Rectangle 2">
            <a:extLst>
              <a:ext uri="{FF2B5EF4-FFF2-40B4-BE49-F238E27FC236}">
                <a16:creationId xmlns:a16="http://schemas.microsoft.com/office/drawing/2014/main"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17 Muharram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4 </a:t>
            </a:r>
            <a:r>
              <a:rPr lang="en-US" sz="2400" b="1" dirty="0" err="1">
                <a:solidFill>
                  <a:srgbClr val="FFFF00"/>
                </a:solidFill>
                <a:effectLst>
                  <a:glow rad="139700">
                    <a:schemeClr val="tx1">
                      <a:alpha val="40000"/>
                    </a:schemeClr>
                  </a:glow>
                  <a:outerShdw dist="38100" dir="2700000" algn="tl">
                    <a:srgbClr val="000000">
                      <a:alpha val="94000"/>
                    </a:srgbClr>
                  </a:outerShdw>
                </a:effectLst>
              </a:rPr>
              <a:t>Ogos</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A3097165-8E05-6925-6216-11FFD7BA27DA}"/>
              </a:ext>
            </a:extLst>
          </p:cNvPr>
          <p:cNvSpPr/>
          <p:nvPr/>
        </p:nvSpPr>
        <p:spPr>
          <a:xfrm>
            <a:off x="457200" y="1828800"/>
            <a:ext cx="8305800" cy="45720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Sebagai seorang muslim lelaki atau muslimah perempuan masing-masing berkewajipan menjaga dan memelihara aqidahnya daripada sebarang perkara yang boleh menyebabkan aqidahnya  rosak atau pun terbatal. </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286000" y="304800"/>
            <a:ext cx="4648200" cy="762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Lantaran itu </a:t>
            </a:r>
          </a:p>
        </p:txBody>
      </p:sp>
      <p:sp>
        <p:nvSpPr>
          <p:cNvPr id="8" name="Arrow: Chevron 7">
            <a:extLst>
              <a:ext uri="{FF2B5EF4-FFF2-40B4-BE49-F238E27FC236}">
                <a16:creationId xmlns:a16="http://schemas.microsoft.com/office/drawing/2014/main" id="{CA4BF746-4F4B-830B-CDE1-60A85C3F9A3F}"/>
              </a:ext>
            </a:extLst>
          </p:cNvPr>
          <p:cNvSpPr/>
          <p:nvPr/>
        </p:nvSpPr>
        <p:spPr>
          <a:xfrm>
            <a:off x="190500" y="3733800"/>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 name="Half Frame 1">
            <a:extLst>
              <a:ext uri="{FF2B5EF4-FFF2-40B4-BE49-F238E27FC236}">
                <a16:creationId xmlns:a16="http://schemas.microsoft.com/office/drawing/2014/main" id="{2B235E2D-A10E-3CAA-D433-1AA5EECD8663}"/>
              </a:ext>
            </a:extLst>
          </p:cNvPr>
          <p:cNvSpPr/>
          <p:nvPr/>
        </p:nvSpPr>
        <p:spPr>
          <a:xfrm rot="5400000">
            <a:off x="7962900" y="1866900"/>
            <a:ext cx="838200" cy="76200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044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A3097165-8E05-6925-6216-11FFD7BA27DA}"/>
              </a:ext>
            </a:extLst>
          </p:cNvPr>
          <p:cNvSpPr/>
          <p:nvPr/>
        </p:nvSpPr>
        <p:spPr>
          <a:xfrm>
            <a:off x="483798" y="1752600"/>
            <a:ext cx="8305800" cy="20193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Boleh menyebabkan dia telah terkeluar daripada agama Islam yang sebenar atau pun dia menjadi murtad.</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876300" y="304800"/>
            <a:ext cx="7391400" cy="1219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Aqidah yang rosak atau pun terbatal</a:t>
            </a:r>
          </a:p>
        </p:txBody>
      </p:sp>
      <p:sp>
        <p:nvSpPr>
          <p:cNvPr id="8" name="Arrow: Chevron 7">
            <a:extLst>
              <a:ext uri="{FF2B5EF4-FFF2-40B4-BE49-F238E27FC236}">
                <a16:creationId xmlns:a16="http://schemas.microsoft.com/office/drawing/2014/main" id="{CA4BF746-4F4B-830B-CDE1-60A85C3F9A3F}"/>
              </a:ext>
            </a:extLst>
          </p:cNvPr>
          <p:cNvSpPr/>
          <p:nvPr/>
        </p:nvSpPr>
        <p:spPr>
          <a:xfrm>
            <a:off x="228600" y="2466213"/>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82360" y="3953637"/>
            <a:ext cx="8305800" cy="27432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a:t>
            </a:r>
            <a:r>
              <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Murtad boleh menyebabkan amalan kebaikan seperti ibadah yang telah dilakukannya sebelum itu akan binasa dan sia-sia sekiranya gejala murtad itu berterusan sehingga ke akhir hayatnya. </a:t>
            </a:r>
          </a:p>
        </p:txBody>
      </p:sp>
      <p:sp>
        <p:nvSpPr>
          <p:cNvPr id="10" name="Arrow: Chevron 7">
            <a:extLst>
              <a:ext uri="{FF2B5EF4-FFF2-40B4-BE49-F238E27FC236}">
                <a16:creationId xmlns:a16="http://schemas.microsoft.com/office/drawing/2014/main" id="{CA4BF746-4F4B-830B-CDE1-60A85C3F9A3F}"/>
              </a:ext>
            </a:extLst>
          </p:cNvPr>
          <p:cNvSpPr/>
          <p:nvPr/>
        </p:nvSpPr>
        <p:spPr>
          <a:xfrm>
            <a:off x="228600" y="5029200"/>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3" name="Half Frame 2">
            <a:extLst>
              <a:ext uri="{FF2B5EF4-FFF2-40B4-BE49-F238E27FC236}">
                <a16:creationId xmlns:a16="http://schemas.microsoft.com/office/drawing/2014/main" id="{6300C510-0A14-8CCD-88F8-1A247592EAA3}"/>
              </a:ext>
            </a:extLst>
          </p:cNvPr>
          <p:cNvSpPr/>
          <p:nvPr/>
        </p:nvSpPr>
        <p:spPr>
          <a:xfrm rot="5400000">
            <a:off x="7988060" y="2019300"/>
            <a:ext cx="838200" cy="76200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Half Frame 4">
            <a:extLst>
              <a:ext uri="{FF2B5EF4-FFF2-40B4-BE49-F238E27FC236}">
                <a16:creationId xmlns:a16="http://schemas.microsoft.com/office/drawing/2014/main" id="{2BFDC7C6-7024-3219-CC39-D39E04DE30C9}"/>
              </a:ext>
            </a:extLst>
          </p:cNvPr>
          <p:cNvSpPr/>
          <p:nvPr/>
        </p:nvSpPr>
        <p:spPr>
          <a:xfrm rot="5400000">
            <a:off x="7988060" y="4220337"/>
            <a:ext cx="838200" cy="76200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246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4167243"/>
            <a:ext cx="8827037" cy="2677656"/>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"Dan </a:t>
            </a:r>
            <a:r>
              <a:rPr lang="en-US" sz="2800" b="1" dirty="0" err="1">
                <a:ln w="1905"/>
                <a:solidFill>
                  <a:srgbClr val="C00000"/>
                </a:solidFill>
                <a:effectLst>
                  <a:innerShdw blurRad="69850" dist="43180" dir="5400000">
                    <a:srgbClr val="000000">
                      <a:alpha val="65000"/>
                    </a:srgbClr>
                  </a:innerShdw>
                </a:effectLst>
              </a:rPr>
              <a:t>sesiapa</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antara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yang murtad (</a:t>
            </a:r>
            <a:r>
              <a:rPr lang="en-US" sz="2800" b="1" dirty="0" err="1">
                <a:ln w="1905"/>
                <a:solidFill>
                  <a:srgbClr val="C00000"/>
                </a:solidFill>
                <a:effectLst>
                  <a:innerShdw blurRad="69850" dist="43180" dir="5400000">
                    <a:srgbClr val="000000">
                      <a:alpha val="65000"/>
                    </a:srgbClr>
                  </a:innerShdw>
                </a:effectLst>
              </a:rPr>
              <a:t>berpaling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tadah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agamanya</a:t>
            </a:r>
            <a:r>
              <a:rPr lang="en-US" sz="2800" b="1" dirty="0">
                <a:ln w="1905"/>
                <a:solidFill>
                  <a:srgbClr val="C00000"/>
                </a:solidFill>
                <a:effectLst>
                  <a:innerShdw blurRad="69850" dist="43180" dir="5400000">
                    <a:srgbClr val="000000">
                      <a:alpha val="65000"/>
                    </a:srgbClr>
                  </a:innerShdw>
                </a:effectLst>
              </a:rPr>
              <a:t> (agama Islam) </a:t>
            </a:r>
            <a:r>
              <a:rPr lang="en-US" sz="2800" b="1" dirty="0" err="1">
                <a:ln w="1905"/>
                <a:solidFill>
                  <a:srgbClr val="C00000"/>
                </a:solidFill>
                <a:effectLst>
                  <a:innerShdw blurRad="69850" dist="43180" dir="5400000">
                    <a:srgbClr val="000000">
                      <a:alpha val="65000"/>
                    </a:srgbClr>
                  </a:innerShdw>
                </a:effectLst>
              </a:rPr>
              <a:t>lalu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sedang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tetap</a:t>
            </a:r>
            <a:r>
              <a:rPr lang="en-US" sz="2800" b="1" dirty="0">
                <a:ln w="1905"/>
                <a:solidFill>
                  <a:srgbClr val="C00000"/>
                </a:solidFill>
                <a:effectLst>
                  <a:innerShdw blurRad="69850" dist="43180" dir="5400000">
                    <a:srgbClr val="000000">
                      <a:alpha val="65000"/>
                    </a:srgbClr>
                  </a:innerShdw>
                </a:effectLst>
              </a:rPr>
              <a:t> kafir, </a:t>
            </a:r>
            <a:r>
              <a:rPr lang="en-US" sz="2800" b="1" dirty="0" err="1">
                <a:ln w="1905"/>
                <a:solidFill>
                  <a:srgbClr val="C00000"/>
                </a:solidFill>
                <a:effectLst>
                  <a:innerShdw blurRad="69850" dist="43180" dir="5400000">
                    <a:srgbClr val="000000">
                      <a:alpha val="65000"/>
                    </a:srgbClr>
                  </a:innerShdw>
                </a:effectLst>
              </a:rPr>
              <a:t>maka</a:t>
            </a:r>
            <a:r>
              <a:rPr lang="en-US" sz="2800" b="1" dirty="0">
                <a:ln w="1905"/>
                <a:solidFill>
                  <a:srgbClr val="C00000"/>
                </a:solidFill>
                <a:effectLst>
                  <a:innerShdw blurRad="69850" dist="43180" dir="5400000">
                    <a:srgbClr val="000000">
                      <a:alpha val="65000"/>
                    </a:srgbClr>
                  </a:innerShdw>
                </a:effectLst>
              </a:rPr>
              <a:t> orang-orang yang </a:t>
            </a:r>
            <a:r>
              <a:rPr lang="en-US" sz="2800" b="1" dirty="0" err="1">
                <a:ln w="1905"/>
                <a:solidFill>
                  <a:srgbClr val="C00000"/>
                </a:solidFill>
                <a:effectLst>
                  <a:innerShdw blurRad="69850" dist="43180" dir="5400000">
                    <a:srgbClr val="000000">
                      <a:alpha val="65000"/>
                    </a:srgbClr>
                  </a:innerShdw>
                </a:effectLst>
              </a:rPr>
              <a:t>sedemikian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rosak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binasalah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amal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usahanya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 di dunia dan di </a:t>
            </a:r>
            <a:r>
              <a:rPr lang="en-US" sz="2800" b="1" dirty="0" err="1">
                <a:ln w="1905"/>
                <a:solidFill>
                  <a:srgbClr val="C00000"/>
                </a:solidFill>
                <a:effectLst>
                  <a:innerShdw blurRad="69850" dist="43180" dir="5400000">
                    <a:srgbClr val="000000">
                      <a:alpha val="65000"/>
                    </a:srgbClr>
                  </a:innerShdw>
                </a:effectLst>
              </a:rPr>
              <a:t>akhirat</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ahli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neraka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kekal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dalamnya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selama-lamanya</a:t>
            </a:r>
            <a:r>
              <a:rPr lang="en-US" sz="2800" b="1" dirty="0">
                <a:ln w="1905"/>
                <a:solidFill>
                  <a:srgbClr val="C00000"/>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217 :</a:t>
            </a:r>
          </a:p>
        </p:txBody>
      </p:sp>
      <p:pic>
        <p:nvPicPr>
          <p:cNvPr id="4" name="Picture 3">
            <a:extLst>
              <a:ext uri="{FF2B5EF4-FFF2-40B4-BE49-F238E27FC236}">
                <a16:creationId xmlns:a16="http://schemas.microsoft.com/office/drawing/2014/main" id="{FC523BAF-7276-4562-A606-F96D712A7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1" y="1219200"/>
            <a:ext cx="9035055" cy="3103133"/>
          </a:xfrm>
          <a:prstGeom prst="rect">
            <a:avLst/>
          </a:prstGeom>
        </p:spPr>
      </p:pic>
    </p:spTree>
    <p:extLst>
      <p:ext uri="{BB962C8B-B14F-4D97-AF65-F5344CB8AC3E}">
        <p14:creationId xmlns:p14="http://schemas.microsoft.com/office/powerpoint/2010/main" val="424352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19100" y="1781938"/>
            <a:ext cx="8305800" cy="1409700"/>
          </a:xfrm>
          <a:prstGeom prst="roundRect">
            <a:avLst/>
          </a:prstGeom>
          <a:solidFill>
            <a:schemeClr val="accent4">
              <a:lumMod val="50000"/>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Merupakan perkara yang terpenting dan sensitif dalam agama Islam. </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209800" y="266700"/>
            <a:ext cx="4724400" cy="1295400"/>
          </a:xfrm>
          <a:prstGeom prst="flowChartPreparation">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AKIDAH ISLAM </a:t>
            </a:r>
          </a:p>
        </p:txBody>
      </p:sp>
      <p:sp>
        <p:nvSpPr>
          <p:cNvPr id="8" name="Arrow: Chevron 7">
            <a:extLst>
              <a:ext uri="{FF2B5EF4-FFF2-40B4-BE49-F238E27FC236}">
                <a16:creationId xmlns:a16="http://schemas.microsoft.com/office/drawing/2014/main" id="{CA4BF746-4F4B-830B-CDE1-60A85C3F9A3F}"/>
              </a:ext>
            </a:extLst>
          </p:cNvPr>
          <p:cNvSpPr/>
          <p:nvPr/>
        </p:nvSpPr>
        <p:spPr>
          <a:xfrm>
            <a:off x="76200" y="2252282"/>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19100" y="3399663"/>
            <a:ext cx="8305800" cy="3191637"/>
          </a:xfrm>
          <a:prstGeom prst="roundRect">
            <a:avLst/>
          </a:prstGeom>
          <a:solidFill>
            <a:schemeClr val="accent4">
              <a:lumMod val="50000"/>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Ia tidak dibenarkan untuk dipersenda atau dipermain-mainkan sekali-kali sama ada menerusi hati sanubari atau melalui perkataan atau pun perbuatan.</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76200" y="4699444"/>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943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A3097165-8E05-6925-6216-11FFD7BA27DA}"/>
              </a:ext>
            </a:extLst>
          </p:cNvPr>
          <p:cNvSpPr/>
          <p:nvPr/>
        </p:nvSpPr>
        <p:spPr>
          <a:xfrm>
            <a:off x="571500" y="990600"/>
            <a:ext cx="8305800" cy="5257800"/>
          </a:xfrm>
          <a:prstGeom prst="roundRect">
            <a:avLst/>
          </a:prstGeom>
          <a:solidFill>
            <a:schemeClr val="accent4">
              <a:lumMod val="50000"/>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Pelakuan mempersenda atau mempermain-mainkan perkara  aqidah Islam mengundang dosa yang besar dan membawa kepada terkeluar daripada landasan agama Islam atau murtad, sekiranya dia tidak bertaubat.</a:t>
            </a:r>
            <a:endPar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266700" y="3132963"/>
            <a:ext cx="533400" cy="592074"/>
          </a:xfrm>
          <a:prstGeom prst="chevron">
            <a:avLst>
              <a:gd name="adj" fmla="val 42857"/>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650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571500" y="381000"/>
            <a:ext cx="8229600" cy="135978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contoh murtad yang dilakukan melalui hati ialah :</a:t>
            </a: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19100" y="3298507"/>
            <a:ext cx="8305800" cy="3191637"/>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Tidak mengakui dengan hati bahawa Allah sahaja yang layak disembah atau merasai syak mengenai kewujudan Allah swt.</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152400" y="4743259"/>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957637" y="2121789"/>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
        <p:nvSpPr>
          <p:cNvPr id="2" name="Half Frame 1">
            <a:extLst>
              <a:ext uri="{FF2B5EF4-FFF2-40B4-BE49-F238E27FC236}">
                <a16:creationId xmlns:a16="http://schemas.microsoft.com/office/drawing/2014/main" id="{EAA2ABCA-B88B-AD7C-9B95-2EDBFF35EC24}"/>
              </a:ext>
            </a:extLst>
          </p:cNvPr>
          <p:cNvSpPr/>
          <p:nvPr/>
        </p:nvSpPr>
        <p:spPr>
          <a:xfrm rot="5400000">
            <a:off x="7924800" y="3336607"/>
            <a:ext cx="838200" cy="76200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206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A3097165-8E05-6925-6216-11FFD7BA27DA}"/>
              </a:ext>
            </a:extLst>
          </p:cNvPr>
          <p:cNvSpPr/>
          <p:nvPr/>
        </p:nvSpPr>
        <p:spPr>
          <a:xfrm>
            <a:off x="419100" y="1311116"/>
            <a:ext cx="8305800" cy="1603057"/>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Meragui kebenaran kitab Al Quran yang diturunkan kepada Nabi Muhammad saw.</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228600" y="1792224"/>
            <a:ext cx="4381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976687" y="348600"/>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8" name="Rectangle: Rounded Corners 5">
            <a:extLst>
              <a:ext uri="{FF2B5EF4-FFF2-40B4-BE49-F238E27FC236}">
                <a16:creationId xmlns:a16="http://schemas.microsoft.com/office/drawing/2014/main" id="{A3097165-8E05-6925-6216-11FFD7BA27DA}"/>
              </a:ext>
            </a:extLst>
          </p:cNvPr>
          <p:cNvSpPr/>
          <p:nvPr/>
        </p:nvSpPr>
        <p:spPr>
          <a:xfrm>
            <a:off x="438150" y="4015931"/>
            <a:ext cx="8305800" cy="25908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Enggan percaya kewujudan hari kiamat atau perkara-perkara berhubungan dengannya seperti syurga, neraka dan lain-lain sebagaimana yang dinyatakan dalam Al Quran.</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3" name="Arrow: Chevron 7">
            <a:extLst>
              <a:ext uri="{FF2B5EF4-FFF2-40B4-BE49-F238E27FC236}">
                <a16:creationId xmlns:a16="http://schemas.microsoft.com/office/drawing/2014/main" id="{CA4BF746-4F4B-830B-CDE1-60A85C3F9A3F}"/>
              </a:ext>
            </a:extLst>
          </p:cNvPr>
          <p:cNvSpPr/>
          <p:nvPr/>
        </p:nvSpPr>
        <p:spPr>
          <a:xfrm>
            <a:off x="219075" y="4954811"/>
            <a:ext cx="4381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961CA802-4E13-B25F-2C0D-3D5922DBBA87}"/>
              </a:ext>
            </a:extLst>
          </p:cNvPr>
          <p:cNvSpPr/>
          <p:nvPr/>
        </p:nvSpPr>
        <p:spPr>
          <a:xfrm>
            <a:off x="3957637" y="3074766"/>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3" name="Half Frame 2">
            <a:extLst>
              <a:ext uri="{FF2B5EF4-FFF2-40B4-BE49-F238E27FC236}">
                <a16:creationId xmlns:a16="http://schemas.microsoft.com/office/drawing/2014/main" id="{020B5C22-0805-9A71-5ED9-6495F20B8B57}"/>
              </a:ext>
            </a:extLst>
          </p:cNvPr>
          <p:cNvSpPr/>
          <p:nvPr/>
        </p:nvSpPr>
        <p:spPr>
          <a:xfrm rot="5400000">
            <a:off x="8165500" y="1417127"/>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Half Frame 4">
            <a:extLst>
              <a:ext uri="{FF2B5EF4-FFF2-40B4-BE49-F238E27FC236}">
                <a16:creationId xmlns:a16="http://schemas.microsoft.com/office/drawing/2014/main" id="{656C0CAC-1271-0DD1-7D33-F8B58DE671EE}"/>
              </a:ext>
            </a:extLst>
          </p:cNvPr>
          <p:cNvSpPr/>
          <p:nvPr/>
        </p:nvSpPr>
        <p:spPr>
          <a:xfrm rot="5400000">
            <a:off x="8165500" y="4080031"/>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183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2438400" y="762000"/>
            <a:ext cx="4419600" cy="10668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Ringkasnya</a:t>
            </a: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95300" y="2265425"/>
            <a:ext cx="8305800" cy="2916175"/>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seseorang itu boleh menjadi murtad apabila dia mengingkari perkara-perkara yang disebutkan dalam Rukun Iman dan Akidah Islam.</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228600" y="3323463"/>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Half Frame 1">
            <a:extLst>
              <a:ext uri="{FF2B5EF4-FFF2-40B4-BE49-F238E27FC236}">
                <a16:creationId xmlns:a16="http://schemas.microsoft.com/office/drawing/2014/main" id="{6D46D273-8568-EBA9-0CBD-E2E3DE753E82}"/>
              </a:ext>
            </a:extLst>
          </p:cNvPr>
          <p:cNvSpPr/>
          <p:nvPr/>
        </p:nvSpPr>
        <p:spPr>
          <a:xfrm rot="5400000">
            <a:off x="8222650" y="2333838"/>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575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914400" y="285366"/>
            <a:ext cx="7029450" cy="182918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contoh murtad yang disebabkan oleh perbuatan ialah :</a:t>
            </a: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19100" y="3360869"/>
            <a:ext cx="8305800" cy="3191637"/>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Sengaja melakukan perbuatan yang membawa kepada kekufuran seperti menyamakan agama lain dengan Islam atau mengamalkan amalan-amalan yang menyamai amalan khusus agama lain.</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152400" y="4660650"/>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957637" y="2336246"/>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
        <p:nvSpPr>
          <p:cNvPr id="2" name="Half Frame 1">
            <a:extLst>
              <a:ext uri="{FF2B5EF4-FFF2-40B4-BE49-F238E27FC236}">
                <a16:creationId xmlns:a16="http://schemas.microsoft.com/office/drawing/2014/main" id="{9ED55D0C-BB70-35F5-C163-8C9DAC14AA39}"/>
              </a:ext>
            </a:extLst>
          </p:cNvPr>
          <p:cNvSpPr/>
          <p:nvPr/>
        </p:nvSpPr>
        <p:spPr>
          <a:xfrm rot="5400000">
            <a:off x="8132073" y="3424969"/>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18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A3097165-8E05-6925-6216-11FFD7BA27DA}"/>
              </a:ext>
            </a:extLst>
          </p:cNvPr>
          <p:cNvSpPr/>
          <p:nvPr/>
        </p:nvSpPr>
        <p:spPr>
          <a:xfrm>
            <a:off x="419100" y="2556318"/>
            <a:ext cx="8305800" cy="1787082"/>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Perbuatan menghina kitab Al Quran atau mempersendakannya dalam sebarang bentuk.</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238125" y="3197431"/>
            <a:ext cx="4000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829050" y="1563432"/>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2" name="Half Frame 1">
            <a:extLst>
              <a:ext uri="{FF2B5EF4-FFF2-40B4-BE49-F238E27FC236}">
                <a16:creationId xmlns:a16="http://schemas.microsoft.com/office/drawing/2014/main" id="{1B0C3D3B-7628-2E5C-02E8-C9F965E8A07D}"/>
              </a:ext>
            </a:extLst>
          </p:cNvPr>
          <p:cNvSpPr/>
          <p:nvPr/>
        </p:nvSpPr>
        <p:spPr>
          <a:xfrm rot="5400000">
            <a:off x="8146450" y="2617543"/>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178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914400" y="285366"/>
            <a:ext cx="7029450" cy="182918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contoh percakapan yang menbawa kepada murtad ialah :</a:t>
            </a: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19100" y="3360869"/>
            <a:ext cx="8305800" cy="3191637"/>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Sengaja mengeluarkan kata-kata yang menyalahi rukun Iman dan akidah Islam seperti mengatakan bahawa Allah itu dua, tiga, bukannya satu dan sebagainya.</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152400" y="4660650"/>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957637" y="2336246"/>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
        <p:nvSpPr>
          <p:cNvPr id="2" name="Half Frame 1">
            <a:extLst>
              <a:ext uri="{FF2B5EF4-FFF2-40B4-BE49-F238E27FC236}">
                <a16:creationId xmlns:a16="http://schemas.microsoft.com/office/drawing/2014/main" id="{9ED55D0C-BB70-35F5-C163-8C9DAC14AA39}"/>
              </a:ext>
            </a:extLst>
          </p:cNvPr>
          <p:cNvSpPr/>
          <p:nvPr/>
        </p:nvSpPr>
        <p:spPr>
          <a:xfrm rot="5400000">
            <a:off x="8132073" y="3424969"/>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942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A3097165-8E05-6925-6216-11FFD7BA27DA}"/>
              </a:ext>
            </a:extLst>
          </p:cNvPr>
          <p:cNvSpPr/>
          <p:nvPr/>
        </p:nvSpPr>
        <p:spPr>
          <a:xfrm>
            <a:off x="419100" y="1441893"/>
            <a:ext cx="8305800" cy="1787082"/>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Dengan sengaja mengeluarkan kata-kata yang jelas menolak perintah atau larangan Allah swt .</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id="{CA4BF746-4F4B-830B-CDE1-60A85C3F9A3F}"/>
              </a:ext>
            </a:extLst>
          </p:cNvPr>
          <p:cNvSpPr/>
          <p:nvPr/>
        </p:nvSpPr>
        <p:spPr>
          <a:xfrm>
            <a:off x="238125" y="2083006"/>
            <a:ext cx="4000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Rectangle: Rounded Corners 1">
            <a:extLst>
              <a:ext uri="{FF2B5EF4-FFF2-40B4-BE49-F238E27FC236}">
                <a16:creationId xmlns:a16="http://schemas.microsoft.com/office/drawing/2014/main" id="{0808471C-4130-3D2E-1B60-244917EA6DA8}"/>
              </a:ext>
            </a:extLst>
          </p:cNvPr>
          <p:cNvSpPr/>
          <p:nvPr/>
        </p:nvSpPr>
        <p:spPr>
          <a:xfrm>
            <a:off x="3829050" y="449007"/>
            <a:ext cx="1228726" cy="869062"/>
          </a:xfrm>
          <a:prstGeom prst="roundRect">
            <a:avLst/>
          </a:prstGeom>
          <a:solidFill>
            <a:schemeClr val="tx2">
              <a:lumMod val="75000"/>
            </a:schemeClr>
          </a:solidFill>
          <a:ln>
            <a:solidFill>
              <a:schemeClr val="accent5">
                <a:lumMod val="40000"/>
                <a:lumOff val="60000"/>
              </a:schemeClr>
            </a:solidFill>
          </a:ln>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14" name="Rectangle: Rounded Corners 5">
            <a:extLst>
              <a:ext uri="{FF2B5EF4-FFF2-40B4-BE49-F238E27FC236}">
                <a16:creationId xmlns:a16="http://schemas.microsoft.com/office/drawing/2014/main" id="{A3097165-8E05-6925-6216-11FFD7BA27DA}"/>
              </a:ext>
            </a:extLst>
          </p:cNvPr>
          <p:cNvSpPr/>
          <p:nvPr/>
        </p:nvSpPr>
        <p:spPr>
          <a:xfrm>
            <a:off x="438150" y="3352800"/>
            <a:ext cx="8305800" cy="32766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Banyak lagi contoh-contoh yang  dinyatakan oleh para ulama Islam dalam kitab-kitab mereka. Kesemuanya perlu dipelajari dan diketahui secara terperinci bagi menyelamatkan diri daripada terlibat dengan gejala yang meruntuhkan aqidah seseorang.</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2" name="Half Frame 1">
            <a:extLst>
              <a:ext uri="{FF2B5EF4-FFF2-40B4-BE49-F238E27FC236}">
                <a16:creationId xmlns:a16="http://schemas.microsoft.com/office/drawing/2014/main" id="{1B0C3D3B-7628-2E5C-02E8-C9F965E8A07D}"/>
              </a:ext>
            </a:extLst>
          </p:cNvPr>
          <p:cNvSpPr/>
          <p:nvPr/>
        </p:nvSpPr>
        <p:spPr>
          <a:xfrm rot="5400000">
            <a:off x="8146450" y="1503118"/>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185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04799" y="2555030"/>
            <a:ext cx="8305800" cy="32361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semestinya berwaspada dan berhati-hati dalam membicarakan mengenai soal-soal agama, apatah lagi isu-isu  yang menyentuh akidah Islam. </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1655121" y="340570"/>
            <a:ext cx="5605156" cy="1028700"/>
          </a:xfrm>
          <a:prstGeom prst="round2SameRect">
            <a:avLst/>
          </a:prstGeom>
          <a:ln/>
          <a:effectLst>
            <a:outerShdw blurRad="152400" dist="317500" dir="5400000" sx="90000" sy="-19000" rotWithShape="0">
              <a:prstClr val="black">
                <a:alpha val="15000"/>
              </a:prstClr>
            </a:outerShdw>
          </a:effectLst>
          <a:scene3d>
            <a:camera prst="orthographicFront"/>
            <a:lightRig rig="threePt" dir="t"/>
          </a:scene3d>
          <a:sp3d>
            <a:bevelT prst="angle"/>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umat Islam, </a:t>
            </a:r>
          </a:p>
        </p:txBody>
      </p:sp>
      <p:sp>
        <p:nvSpPr>
          <p:cNvPr id="3" name="Arrow: Striped Right 2">
            <a:extLst>
              <a:ext uri="{FF2B5EF4-FFF2-40B4-BE49-F238E27FC236}">
                <a16:creationId xmlns:a16="http://schemas.microsoft.com/office/drawing/2014/main" id="{0F135819-FFA4-78D6-E3F1-9228ED553D4E}"/>
              </a:ext>
            </a:extLst>
          </p:cNvPr>
          <p:cNvSpPr/>
          <p:nvPr/>
        </p:nvSpPr>
        <p:spPr>
          <a:xfrm rot="5400000">
            <a:off x="3943349" y="1657350"/>
            <a:ext cx="1028700" cy="609600"/>
          </a:xfrm>
          <a:prstGeom prst="stripedRightArrow">
            <a:avLst/>
          </a:prstGeom>
          <a:solidFill>
            <a:srgbClr val="FF0000"/>
          </a:solidFill>
          <a:ln>
            <a:solidFill>
              <a:schemeClr val="accent2">
                <a:lumMod val="20000"/>
                <a:lumOff val="80000"/>
              </a:schemeClr>
            </a:solidFill>
          </a:ln>
          <a:effectLst>
            <a:innerShdw blurRad="114300">
              <a:prstClr val="black"/>
            </a:innerShdw>
          </a:effectLst>
          <a:scene3d>
            <a:camera prst="orthographicFront"/>
            <a:lightRig rig="threePt" dir="t"/>
          </a:scene3d>
          <a:sp3d>
            <a:bevelT w="139700" prst="cross"/>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24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533400" y="737851"/>
            <a:ext cx="8305800" cy="53822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individu yang sering menjadikan perkara agama sebagai bahan jenaka atau olok-olok, dan mempermainkan perkara yang disepakati dalam agama Islam,  tidak syak lagi tindakan itu boleh membawa kepada murtad.</a:t>
            </a:r>
          </a:p>
        </p:txBody>
      </p:sp>
    </p:spTree>
    <p:extLst>
      <p:ext uri="{BB962C8B-B14F-4D97-AF65-F5344CB8AC3E}">
        <p14:creationId xmlns:p14="http://schemas.microsoft.com/office/powerpoint/2010/main" val="124205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0000" b="-50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Content Placeholder 4"/>
          <p:cNvSpPr>
            <a:spLocks noGrp="1"/>
          </p:cNvSpPr>
          <p:nvPr>
            <p:ph idx="1"/>
          </p:nvPr>
        </p:nvSpPr>
        <p:spPr>
          <a:xfrm>
            <a:off x="457200" y="1905000"/>
            <a:ext cx="8382000" cy="4253424"/>
          </a:xfrm>
          <a:prstGeom prst="snip2DiagRect">
            <a:avLst/>
          </a:prstGeom>
          <a:solidFill>
            <a:schemeClr val="accent3">
              <a:lumMod val="50000"/>
              <a:alpha val="50000"/>
            </a:schemeClr>
          </a:solidFill>
          <a:ln>
            <a:solidFill>
              <a:schemeClr val="accent5">
                <a:lumMod val="40000"/>
                <a:lumOff val="60000"/>
              </a:schemeClr>
            </a:solidFill>
          </a:ln>
          <a:effectLst>
            <a:glow rad="2286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a:spAutoFit/>
          </a:bodyPr>
          <a:lstStyle/>
          <a:p>
            <a:pPr algn="just">
              <a:buFont typeface="Wingdings" panose="05000000000000000000" pitchFamily="2" charset="2"/>
              <a:buChar char="Ø"/>
            </a:pPr>
            <a:r>
              <a:rPr lang="en-US" b="1" spc="50" dirty="0" err="1">
                <a:ln w="0">
                  <a:solidFill>
                    <a:schemeClr val="tx1"/>
                  </a:solidFill>
                </a:ln>
                <a:effectLst>
                  <a:innerShdw blurRad="63500" dist="50800" dir="13500000">
                    <a:srgbClr val="000000">
                      <a:alpha val="50000"/>
                    </a:srgbClr>
                  </a:innerShdw>
                </a:effectLst>
              </a:rPr>
              <a:t>Justeru</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marilah</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kita</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terus</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mendalami</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dan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memahami</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ajaran</a:t>
            </a:r>
            <a:r>
              <a:rPr lang="en-US" b="1" spc="50" dirty="0">
                <a:ln w="0">
                  <a:solidFill>
                    <a:schemeClr val="tx1"/>
                  </a:solidFill>
                </a:ln>
                <a:effectLst>
                  <a:innerShdw blurRad="63500" dist="50800" dir="13500000">
                    <a:srgbClr val="000000">
                      <a:alpha val="50000"/>
                    </a:srgbClr>
                  </a:innerShdw>
                </a:effectLst>
              </a:rPr>
              <a:t> Islam </a:t>
            </a:r>
            <a:r>
              <a:rPr lang="en-US" b="1" spc="50" dirty="0" err="1">
                <a:ln w="0">
                  <a:solidFill>
                    <a:schemeClr val="tx1"/>
                  </a:solidFill>
                </a:ln>
                <a:effectLst>
                  <a:innerShdw blurRad="63500" dist="50800" dir="13500000">
                    <a:srgbClr val="000000">
                      <a:alpha val="50000"/>
                    </a:srgbClr>
                  </a:innerShdw>
                </a:effectLst>
              </a:rPr>
              <a:t>dengan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menghadiri</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majlis-majlis</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ilmu</a:t>
            </a:r>
            <a:r>
              <a:rPr lang="en-US" b="1" spc="50" dirty="0">
                <a:ln w="0">
                  <a:solidFill>
                    <a:schemeClr val="tx1"/>
                  </a:solidFill>
                </a:ln>
                <a:effectLst>
                  <a:innerShdw blurRad="63500" dist="50800" dir="13500000">
                    <a:srgbClr val="000000">
                      <a:alpha val="50000"/>
                    </a:srgbClr>
                  </a:innerShdw>
                </a:effectLst>
              </a:rPr>
              <a:t> di masjid, </a:t>
            </a:r>
            <a:r>
              <a:rPr lang="en-US" b="1" spc="50" dirty="0" err="1">
                <a:ln w="0">
                  <a:solidFill>
                    <a:schemeClr val="tx1"/>
                  </a:solidFill>
                </a:ln>
                <a:effectLst>
                  <a:innerShdw blurRad="63500" dist="50800" dir="13500000">
                    <a:srgbClr val="000000">
                      <a:alpha val="50000"/>
                    </a:srgbClr>
                  </a:innerShdw>
                </a:effectLst>
              </a:rPr>
              <a:t>surau</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dan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seumpamanya</a:t>
            </a:r>
            <a:r>
              <a:rPr lang="en-US" b="1" spc="50" dirty="0">
                <a:ln w="0">
                  <a:solidFill>
                    <a:schemeClr val="tx1"/>
                  </a:solidFill>
                </a:ln>
                <a:effectLst>
                  <a:innerShdw blurRad="63500" dist="50800" dir="13500000">
                    <a:srgbClr val="000000">
                      <a:alpha val="50000"/>
                    </a:srgbClr>
                  </a:innerShdw>
                </a:effectLst>
              </a:rPr>
              <a:t> agar </a:t>
            </a:r>
            <a:r>
              <a:rPr lang="en-US" b="1" spc="50" dirty="0" err="1">
                <a:ln w="0">
                  <a:solidFill>
                    <a:schemeClr val="tx1"/>
                  </a:solidFill>
                </a:ln>
                <a:effectLst>
                  <a:innerShdw blurRad="63500" dist="50800" dir="13500000">
                    <a:srgbClr val="000000">
                      <a:alpha val="50000"/>
                    </a:srgbClr>
                  </a:innerShdw>
                </a:effectLst>
              </a:rPr>
              <a:t>kita</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dapat</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menjaga</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dan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memelihara</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keislaman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kita</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dengan</a:t>
            </a:r>
            <a:r>
              <a:rPr lang="en-US" b="1" spc="50" dirty="0">
                <a:ln w="0">
                  <a:solidFill>
                    <a:schemeClr val="tx1"/>
                  </a:solidFill>
                </a:ln>
                <a:effectLst>
                  <a:innerShdw blurRad="63500" dist="50800" dir="13500000">
                    <a:srgbClr val="000000">
                      <a:alpha val="50000"/>
                    </a:srgbClr>
                  </a:innerShdw>
                </a:effectLst>
              </a:rPr>
              <a:t> </a:t>
            </a:r>
            <a:r>
              <a:rPr lang="en-US" b="1" spc="50" dirty="0" err="1">
                <a:ln w="0">
                  <a:solidFill>
                    <a:schemeClr val="tx1"/>
                  </a:solidFill>
                </a:ln>
                <a:effectLst>
                  <a:innerShdw blurRad="63500" dist="50800" dir="13500000">
                    <a:srgbClr val="000000">
                      <a:alpha val="50000"/>
                    </a:srgbClr>
                  </a:innerShdw>
                </a:effectLst>
              </a:rPr>
              <a:t>sebaik-baiknya</a:t>
            </a:r>
            <a:r>
              <a:rPr lang="en-US" b="1" spc="50" dirty="0">
                <a:ln w="0">
                  <a:solidFill>
                    <a:schemeClr val="tx1"/>
                  </a:solidFill>
                </a:ln>
                <a:effectLst>
                  <a:innerShdw blurRad="63500" dist="50800" dir="13500000">
                    <a:srgbClr val="000000">
                      <a:alpha val="50000"/>
                    </a:srgbClr>
                  </a:innerShdw>
                </a:effectLst>
              </a:rPr>
              <a:t>. </a:t>
            </a:r>
            <a:endParaRPr lang="en-US" sz="2400" b="1" spc="50" dirty="0">
              <a:ln w="0">
                <a:solidFill>
                  <a:schemeClr val="tx1"/>
                </a:solidFill>
              </a:ln>
              <a:solidFill>
                <a:schemeClr val="bg1"/>
              </a:solidFill>
              <a:effectLst>
                <a:innerShdw blurRad="63500" dist="50800" dir="13500000">
                  <a:srgbClr val="000000">
                    <a:alpha val="50000"/>
                  </a:srgbClr>
                </a:innerShdw>
              </a:effectLst>
            </a:endParaRPr>
          </a:p>
          <a:p>
            <a:pPr algn="just">
              <a:buFont typeface="Wingdings" panose="05000000000000000000" pitchFamily="2" charset="2"/>
              <a:buChar char="Ø"/>
            </a:pPr>
            <a:endParaRPr lang="en-US" sz="2800" b="1" spc="50" dirty="0">
              <a:ln w="0">
                <a:solidFill>
                  <a:schemeClr val="tx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65516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0000" b="-50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Content Placeholder 4"/>
          <p:cNvSpPr>
            <a:spLocks noGrp="1"/>
          </p:cNvSpPr>
          <p:nvPr>
            <p:ph idx="1"/>
          </p:nvPr>
        </p:nvSpPr>
        <p:spPr>
          <a:xfrm>
            <a:off x="454090" y="2112139"/>
            <a:ext cx="8229600" cy="3415963"/>
          </a:xfrm>
          <a:prstGeom prst="snip2DiagRect">
            <a:avLst/>
          </a:prstGeom>
          <a:solidFill>
            <a:schemeClr val="accent3">
              <a:lumMod val="50000"/>
              <a:alpha val="50000"/>
            </a:schemeClr>
          </a:solidFill>
          <a:ln>
            <a:solidFill>
              <a:schemeClr val="accent5">
                <a:lumMod val="40000"/>
                <a:lumOff val="60000"/>
              </a:schemeClr>
            </a:solidFill>
          </a:ln>
          <a:effectLst>
            <a:glow rad="1397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a:spAutoFit/>
          </a:bodyPr>
          <a:lstStyle/>
          <a:p>
            <a:pPr algn="just">
              <a:buFont typeface="Wingdings" panose="05000000000000000000" pitchFamily="2" charset="2"/>
              <a:buChar char="Ø"/>
            </a:pPr>
            <a:r>
              <a:rPr lang="en-US" sz="3600" b="1" spc="50" dirty="0" err="1">
                <a:ln w="0">
                  <a:solidFill>
                    <a:schemeClr val="tx1"/>
                  </a:solidFill>
                </a:ln>
                <a:effectLst>
                  <a:innerShdw blurRad="63500" dist="50800" dir="13500000">
                    <a:srgbClr val="000000">
                      <a:alpha val="50000"/>
                    </a:srgbClr>
                  </a:innerShdw>
                </a:effectLst>
              </a:rPr>
              <a:t>Sama-samalah</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kita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terus</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berdoa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semoga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hati</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kita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tetap</a:t>
            </a:r>
            <a:r>
              <a:rPr lang="en-US" sz="3600" b="1" spc="50" dirty="0">
                <a:ln w="0">
                  <a:solidFill>
                    <a:schemeClr val="tx1"/>
                  </a:solidFill>
                </a:ln>
                <a:effectLst>
                  <a:innerShdw blurRad="63500" dist="50800" dir="13500000">
                    <a:srgbClr val="000000">
                      <a:alpha val="50000"/>
                    </a:srgbClr>
                  </a:innerShdw>
                </a:effectLst>
              </a:rPr>
              <a:t> di </a:t>
            </a:r>
            <a:r>
              <a:rPr lang="en-US" sz="3600" b="1" spc="50" dirty="0" err="1">
                <a:ln w="0">
                  <a:solidFill>
                    <a:schemeClr val="tx1"/>
                  </a:solidFill>
                </a:ln>
                <a:effectLst>
                  <a:innerShdw blurRad="63500" dist="50800" dir="13500000">
                    <a:srgbClr val="000000">
                      <a:alpha val="50000"/>
                    </a:srgbClr>
                  </a:innerShdw>
                </a:effectLst>
              </a:rPr>
              <a:t>atas</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landasan</a:t>
            </a:r>
            <a:r>
              <a:rPr lang="en-US" sz="3600" b="1" spc="50" dirty="0">
                <a:ln w="0">
                  <a:solidFill>
                    <a:schemeClr val="tx1"/>
                  </a:solidFill>
                </a:ln>
                <a:effectLst>
                  <a:innerShdw blurRad="63500" dist="50800" dir="13500000">
                    <a:srgbClr val="000000">
                      <a:alpha val="50000"/>
                    </a:srgbClr>
                  </a:innerShdw>
                </a:effectLst>
              </a:rPr>
              <a:t> agama Allah </a:t>
            </a:r>
            <a:r>
              <a:rPr lang="en-US" sz="3600" b="1" spc="50" dirty="0" err="1">
                <a:ln w="0">
                  <a:solidFill>
                    <a:schemeClr val="tx1"/>
                  </a:solidFill>
                </a:ln>
                <a:effectLst>
                  <a:innerShdw blurRad="63500" dist="50800" dir="13500000">
                    <a:srgbClr val="000000">
                      <a:alpha val="50000"/>
                    </a:srgbClr>
                  </a:innerShdw>
                </a:effectLst>
              </a:rPr>
              <a:t>ini</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tidak</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terpesong</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sesudah</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kita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diberi</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petunjuk</a:t>
            </a:r>
            <a:r>
              <a:rPr lang="en-US" sz="3600" b="1" spc="50" dirty="0">
                <a:ln w="0">
                  <a:solidFill>
                    <a:schemeClr val="tx1"/>
                  </a:solidFill>
                </a:ln>
                <a:effectLst>
                  <a:innerShdw blurRad="63500" dist="50800" dir="13500000">
                    <a:srgbClr val="000000">
                      <a:alpha val="50000"/>
                    </a:srgbClr>
                  </a:innerShdw>
                </a:effectLst>
              </a:rPr>
              <a:t>. Amin </a:t>
            </a:r>
            <a:r>
              <a:rPr lang="en-US" sz="3600" b="1" spc="50" dirty="0" err="1">
                <a:ln w="0">
                  <a:solidFill>
                    <a:schemeClr val="tx1"/>
                  </a:solidFill>
                </a:ln>
                <a:effectLst>
                  <a:innerShdw blurRad="63500" dist="50800" dir="13500000">
                    <a:srgbClr val="000000">
                      <a:alpha val="50000"/>
                    </a:srgbClr>
                  </a:innerShdw>
                </a:effectLst>
              </a:rPr>
              <a:t>ya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Rabbal</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alamin</a:t>
            </a:r>
            <a:r>
              <a:rPr lang="en-US" sz="3600" b="1" spc="50" dirty="0">
                <a:ln w="0">
                  <a:solidFill>
                    <a:schemeClr val="tx1"/>
                  </a:solidFill>
                </a:ln>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287544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46853" y="329118"/>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44478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7" name="Rectangle 6">
            <a:extLst>
              <a:ext uri="{FF2B5EF4-FFF2-40B4-BE49-F238E27FC236}">
                <a16:creationId xmlns:a16="http://schemas.microsoft.com/office/drawing/2014/main" id="{CB6E6FBE-0ABA-DB1A-0C25-F92B659B4209}"/>
              </a:ext>
            </a:extLst>
          </p:cNvPr>
          <p:cNvSpPr/>
          <p:nvPr/>
        </p:nvSpPr>
        <p:spPr>
          <a:xfrm>
            <a:off x="242053" y="4191000"/>
            <a:ext cx="8686800" cy="2492990"/>
          </a:xfrm>
          <a:prstGeom prst="rect">
            <a:avLst/>
          </a:prstGeom>
        </p:spPr>
        <p:txBody>
          <a:bodyPr wrap="square">
            <a:spAutoFit/>
          </a:bodyPr>
          <a:lstStyle/>
          <a:p>
            <a:pPr algn="just"/>
            <a:r>
              <a:rPr lang="ms-MY" sz="3200" b="1" dirty="0"/>
              <a:t>Maksudnya : </a:t>
            </a:r>
            <a:r>
              <a:rPr lang="ms-MY" sz="3200" b="1" dirty="0">
                <a:solidFill>
                  <a:srgbClr val="002060"/>
                </a:solidFill>
              </a:rPr>
              <a:t>Dan sesiapa yang mencari agama selain agama Islam, maka tidak akan diterima daripadanya, dan ia pada hari Akhirat kelak dari orang yang rugi.   </a:t>
            </a:r>
            <a:endParaRPr lang="ms-MY" sz="2800" b="1" dirty="0">
              <a:solidFill>
                <a:srgbClr val="002060"/>
              </a:solidFill>
            </a:endParaRPr>
          </a:p>
          <a:p>
            <a:pPr algn="just"/>
            <a:r>
              <a:rPr lang="ms-MY" sz="2800" b="1" dirty="0">
                <a:solidFill>
                  <a:srgbClr val="002060"/>
                </a:solidFill>
              </a:rPr>
              <a:t>                                                        (Surah Ali Imran ayat 85)</a:t>
            </a:r>
          </a:p>
        </p:txBody>
      </p:sp>
      <p:pic>
        <p:nvPicPr>
          <p:cNvPr id="8" name="Picture 7">
            <a:extLst>
              <a:ext uri="{FF2B5EF4-FFF2-40B4-BE49-F238E27FC236}">
                <a16:creationId xmlns:a16="http://schemas.microsoft.com/office/drawing/2014/main" id="{944FB291-29F9-46C2-9077-CD1033F6D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6" y="1268801"/>
            <a:ext cx="8907028" cy="3158002"/>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492990"/>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533400" y="397631"/>
            <a:ext cx="2249238" cy="950168"/>
          </a:xfrm>
          <a:prstGeom prst="homePlate">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L-Shape 2">
            <a:extLst>
              <a:ext uri="{FF2B5EF4-FFF2-40B4-BE49-F238E27FC236}">
                <a16:creationId xmlns:a16="http://schemas.microsoft.com/office/drawing/2014/main" id="{F26F29F0-933A-D5EE-884D-354EDFB953AE}"/>
              </a:ext>
            </a:extLst>
          </p:cNvPr>
          <p:cNvSpPr/>
          <p:nvPr/>
        </p:nvSpPr>
        <p:spPr>
          <a:xfrm rot="10800000">
            <a:off x="8112292" y="284430"/>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L-Shape 3">
            <a:extLst>
              <a:ext uri="{FF2B5EF4-FFF2-40B4-BE49-F238E27FC236}">
                <a16:creationId xmlns:a16="http://schemas.microsoft.com/office/drawing/2014/main" id="{7FAC64B4-D65F-08E2-0EE1-4DE3A20BCF93}"/>
              </a:ext>
            </a:extLst>
          </p:cNvPr>
          <p:cNvSpPr/>
          <p:nvPr/>
        </p:nvSpPr>
        <p:spPr>
          <a:xfrm>
            <a:off x="2891476" y="1124795"/>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1485" y="1290757"/>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وَأَصْحَابِهِ أَجْمَعِينَ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1485" y="3816150"/>
            <a:ext cx="8701030" cy="156966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20857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di antara kami dengan penuh kasih sayang. Anugerahkanlah kepada kami kesihatan dan kesejahteraan. Kurniakanlah kepada kami nikmat keamanan, keselamatan  yang berterusan.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517064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Limpahkanlah dalam kehidupan keluarga kami ketenangan dan kebahagiaan. Semaikanlah semangat muafakat dalam kejiranan dan qaryah kami. Suburkanlah para belia dan remaja kami jiwa yang mantap, iman yang teguh, ilmu yang bermanfaat, akhlak yang mulia, Jauhkanlah mereka daripada perkara-perkara yang boleh menjatuhkan maruah diri, keluarga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Kami pohon kehadrat-Mu agar mantapkanlah pegangan kami menurut ajaran Ahli Sunnah Waljamaah dan peliharalah kami daripada amalan dan akidah yang menyeleweng dan sesat. Bukakanlah hati kami untuk mendirikan solat fardu lima waktu, menunaikan zakat dan kefarduan yang lain.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143000"/>
            <a:ext cx="8199911" cy="255454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chemeClr val="accent5">
                    <a:lumMod val="50000"/>
                  </a:schemeClr>
                </a:solidFill>
              </a:rPr>
              <a:t>Berkatilah hidup orang-orang yang menunaikan zakat dan  menyayangi fakir miskin serta mereka yang menginfakkan harta untuk pembangunan umat Islam Terengganu.</a:t>
            </a:r>
          </a:p>
          <a:p>
            <a:pPr algn="just"/>
            <a:endParaRPr lang="ms-MY" sz="3200" b="1" dirty="0">
              <a:solidFill>
                <a:schemeClr val="accent5">
                  <a:lumMod val="50000"/>
                </a:schemeClr>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766740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0550" y="846654"/>
            <a:ext cx="8199911" cy="347018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chemeClr val="accent5">
                  <a:lumMod val="50000"/>
                </a:schemeClr>
              </a:solidFill>
            </a:endParaRPr>
          </a:p>
          <a:p>
            <a:pPr algn="just"/>
            <a:r>
              <a:rPr lang="ms-MY" sz="2900" b="1" dirty="0">
                <a:solidFill>
                  <a:schemeClr val="accent5">
                    <a:lumMod val="50000"/>
                  </a:schemeClr>
                </a:solidFill>
              </a:rPr>
              <a:t>Jadikanlah negeri Terengganu, negeri yang aman dan damai. Bukakanlah pintu-pintu rezeki dari segala penjuru. Jaukanlah negeri kami ini dan negara umat Islam seluruhnya dari segala malapetaka, musibah dan apa jua kemurkaanMu. .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17 MUHARRAM 1445H / 4 Ogos 2023</a:t>
            </a:r>
          </a:p>
        </p:txBody>
      </p:sp>
      <p:sp>
        <p:nvSpPr>
          <p:cNvPr id="5" name="Rectangle 4">
            <a:extLst>
              <a:ext uri="{FF2B5EF4-FFF2-40B4-BE49-F238E27FC236}">
                <a16:creationId xmlns:a16="http://schemas.microsoft.com/office/drawing/2014/main" id="{8CD769F6-A83E-13AC-E464-A617695A3981}"/>
              </a:ext>
            </a:extLst>
          </p:cNvPr>
          <p:cNvSpPr/>
          <p:nvPr/>
        </p:nvSpPr>
        <p:spPr>
          <a:xfrm>
            <a:off x="1104899" y="2912546"/>
            <a:ext cx="6934200" cy="1938992"/>
          </a:xfrm>
          <a:prstGeom prst="rect">
            <a:avLst/>
          </a:prstGeom>
        </p:spPr>
        <p:txBody>
          <a:bodyPr wrap="square">
            <a:spAutoFit/>
          </a:bodyPr>
          <a:lstStyle/>
          <a:p>
            <a:pPr algn="ctr"/>
            <a:r>
              <a:rPr lang="it-IT" sz="6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MENJAGA AQIDAH ISLAM</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4000" r="-14000"/>
          </a:stretch>
        </a:blipFill>
        <a:effectLst/>
      </p:bgPr>
    </p:bg>
    <p:spTree>
      <p:nvGrpSpPr>
        <p:cNvPr id="1" name=""/>
        <p:cNvGrpSpPr/>
        <p:nvPr/>
      </p:nvGrpSpPr>
      <p:grpSpPr>
        <a:xfrm>
          <a:off x="0" y="0"/>
          <a:ext cx="0" cy="0"/>
          <a:chOff x="0" y="0"/>
          <a:chExt cx="0" cy="0"/>
        </a:xfrm>
      </p:grpSpPr>
      <p:sp>
        <p:nvSpPr>
          <p:cNvPr id="5" name="Ribbon: Tilted Down 4">
            <a:extLst>
              <a:ext uri="{FF2B5EF4-FFF2-40B4-BE49-F238E27FC236}">
                <a16:creationId xmlns:a16="http://schemas.microsoft.com/office/drawing/2014/main" id="{38E88139-13F1-EE09-EB25-5E4EEEAE3635}"/>
              </a:ext>
            </a:extLst>
          </p:cNvPr>
          <p:cNvSpPr/>
          <p:nvPr/>
        </p:nvSpPr>
        <p:spPr>
          <a:xfrm>
            <a:off x="2590800" y="683514"/>
            <a:ext cx="3962400" cy="1066800"/>
          </a:xfrm>
          <a:prstGeom prst="ribbon">
            <a:avLst/>
          </a:prstGeom>
          <a:solidFill>
            <a:srgbClr val="66FF33"/>
          </a:solidFill>
          <a:ln>
            <a:solidFill>
              <a:schemeClr val="accent3">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6" name="Scroll: Horizontal 5">
            <a:extLst>
              <a:ext uri="{FF2B5EF4-FFF2-40B4-BE49-F238E27FC236}">
                <a16:creationId xmlns:a16="http://schemas.microsoft.com/office/drawing/2014/main" id="{A3097165-8E05-6925-6216-11FFD7BA27DA}"/>
              </a:ext>
            </a:extLst>
          </p:cNvPr>
          <p:cNvSpPr/>
          <p:nvPr/>
        </p:nvSpPr>
        <p:spPr>
          <a:xfrm>
            <a:off x="419100" y="2669286"/>
            <a:ext cx="8305800" cy="3807714"/>
          </a:xfrm>
          <a:prstGeom prst="horizontalScroll">
            <a:avLst/>
          </a:prstGeom>
          <a:solidFill>
            <a:srgbClr val="66FF33">
              <a:alpha val="72000"/>
            </a:srgbClr>
          </a:solidFill>
          <a:ln>
            <a:solidFill>
              <a:schemeClr val="accent3">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a:t>
            </a: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satu-satunya </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agama yang dapat menyelamatkan umat manusia di dunia dan di akhirat.</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819400" y="740664"/>
            <a:ext cx="3505200" cy="1066800"/>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a:t>
            </a:r>
          </a:p>
        </p:txBody>
      </p:sp>
      <p:sp>
        <p:nvSpPr>
          <p:cNvPr id="8" name="Arrow: Notched Right 7">
            <a:extLst>
              <a:ext uri="{FF2B5EF4-FFF2-40B4-BE49-F238E27FC236}">
                <a16:creationId xmlns:a16="http://schemas.microsoft.com/office/drawing/2014/main" id="{64AFD1DD-4C86-0E24-EC38-AABB0DDF3A8A}"/>
              </a:ext>
            </a:extLst>
          </p:cNvPr>
          <p:cNvSpPr/>
          <p:nvPr/>
        </p:nvSpPr>
        <p:spPr>
          <a:xfrm rot="5400000">
            <a:off x="4038600" y="2094357"/>
            <a:ext cx="1066800" cy="552450"/>
          </a:xfrm>
          <a:prstGeom prst="notchedRightArrow">
            <a:avLst/>
          </a:prstGeom>
          <a:solidFill>
            <a:schemeClr val="accent2">
              <a:lumMod val="5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CFBD8F-1F1F-4D25-FBEC-29DDFFE1CCAC}"/>
              </a:ext>
            </a:extLst>
          </p:cNvPr>
          <p:cNvSpPr txBox="1"/>
          <p:nvPr/>
        </p:nvSpPr>
        <p:spPr>
          <a:xfrm>
            <a:off x="8801100" y="6666998"/>
            <a:ext cx="685800" cy="215444"/>
          </a:xfrm>
          <a:prstGeom prst="rect">
            <a:avLst/>
          </a:prstGeom>
          <a:noFill/>
        </p:spPr>
        <p:txBody>
          <a:bodyPr wrap="square" rtlCol="0">
            <a:spAutoFit/>
          </a:bodyPr>
          <a:lstStyle/>
          <a:p>
            <a:r>
              <a:rPr lang="en-US" sz="800" dirty="0"/>
              <a:t>HNM</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4000" r="-14000"/>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A3097165-8E05-6925-6216-11FFD7BA27DA}"/>
              </a:ext>
            </a:extLst>
          </p:cNvPr>
          <p:cNvSpPr/>
          <p:nvPr/>
        </p:nvSpPr>
        <p:spPr>
          <a:xfrm>
            <a:off x="419100" y="340644"/>
            <a:ext cx="8305800" cy="3886200"/>
          </a:xfrm>
          <a:prstGeom prst="horizontalScroll">
            <a:avLst/>
          </a:prstGeom>
          <a:solidFill>
            <a:srgbClr val="66FF33">
              <a:alpha val="72000"/>
            </a:srgbClr>
          </a:solidFill>
          <a:ln>
            <a:solidFill>
              <a:schemeClr val="accent3">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 adalah agama yang </a:t>
            </a: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paling sempurna</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tidak ada ajaran dan pegangan yang paling baik dan indah selain yang dibawa oleh Islam.</a:t>
            </a:r>
          </a:p>
        </p:txBody>
      </p:sp>
      <p:sp>
        <p:nvSpPr>
          <p:cNvPr id="2" name="Scroll: Horizontal 1">
            <a:extLst>
              <a:ext uri="{FF2B5EF4-FFF2-40B4-BE49-F238E27FC236}">
                <a16:creationId xmlns:a16="http://schemas.microsoft.com/office/drawing/2014/main" id="{2A7587D8-98E8-D80B-0223-0D2D01FB5ED2}"/>
              </a:ext>
            </a:extLst>
          </p:cNvPr>
          <p:cNvSpPr/>
          <p:nvPr/>
        </p:nvSpPr>
        <p:spPr>
          <a:xfrm>
            <a:off x="381000" y="4202349"/>
            <a:ext cx="8305800" cy="2352472"/>
          </a:xfrm>
          <a:prstGeom prst="horizontalScroll">
            <a:avLst/>
          </a:prstGeom>
          <a:solidFill>
            <a:srgbClr val="66FF33">
              <a:alpha val="72000"/>
            </a:srgbClr>
          </a:solidFill>
          <a:ln>
            <a:solidFill>
              <a:schemeClr val="accent3">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Hanya Islam agama yang </a:t>
            </a: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diredai</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diperakui</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 </a:t>
            </a: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Allah SWT</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286909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95185" y="4505743"/>
            <a:ext cx="8827037" cy="2123658"/>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400" b="1" dirty="0" err="1">
                <a:ln w="1905"/>
                <a:effectLst>
                  <a:innerShdw blurRad="69850" dist="43180" dir="5400000">
                    <a:srgbClr val="000000">
                      <a:alpha val="65000"/>
                    </a:srgbClr>
                  </a:innerShdw>
                </a:effectLst>
              </a:rPr>
              <a:t>Maksudnya</a:t>
            </a:r>
            <a:r>
              <a:rPr lang="en-US" sz="4400" b="1" dirty="0">
                <a:ln w="1905"/>
                <a:effectLst>
                  <a:innerShdw blurRad="69850" dist="43180" dir="5400000">
                    <a:srgbClr val="000000">
                      <a:alpha val="65000"/>
                    </a:srgbClr>
                  </a:innerShdw>
                </a:effectLst>
              </a:rPr>
              <a:t>: </a:t>
            </a:r>
            <a:r>
              <a:rPr lang="en-US" sz="4400" b="1" dirty="0">
                <a:ln w="1905"/>
                <a:solidFill>
                  <a:srgbClr val="C00000"/>
                </a:solidFill>
                <a:effectLst>
                  <a:innerShdw blurRad="69850" dist="43180" dir="5400000">
                    <a:srgbClr val="000000">
                      <a:alpha val="65000"/>
                    </a:srgbClr>
                  </a:innerShdw>
                </a:effectLst>
              </a:rPr>
              <a:t>"</a:t>
            </a:r>
            <a:r>
              <a:rPr lang="en-US" sz="4400" b="1" dirty="0" err="1">
                <a:ln w="1905"/>
                <a:solidFill>
                  <a:srgbClr val="C00000"/>
                </a:solidFill>
                <a:effectLst>
                  <a:innerShdw blurRad="69850" dist="43180" dir="5400000">
                    <a:srgbClr val="000000">
                      <a:alpha val="65000"/>
                    </a:srgbClr>
                  </a:innerShdw>
                </a:effectLst>
              </a:rPr>
              <a:t>Sesungguhnya</a:t>
            </a:r>
            <a:r>
              <a:rPr lang="en-US" sz="4400" b="1" dirty="0">
                <a:ln w="1905"/>
                <a:solidFill>
                  <a:srgbClr val="C00000"/>
                </a:solidFill>
                <a:effectLst>
                  <a:innerShdw blurRad="69850" dist="43180" dir="5400000">
                    <a:srgbClr val="000000">
                      <a:alpha val="65000"/>
                    </a:srgbClr>
                  </a:innerShdw>
                </a:effectLst>
              </a:rPr>
              <a:t> agama yang </a:t>
            </a:r>
            <a:r>
              <a:rPr lang="en-US" sz="4400" b="1" dirty="0" err="1">
                <a:ln w="1905"/>
                <a:solidFill>
                  <a:srgbClr val="C00000"/>
                </a:solidFill>
                <a:effectLst>
                  <a:innerShdw blurRad="69850" dist="43180" dir="5400000">
                    <a:srgbClr val="000000">
                      <a:alpha val="65000"/>
                    </a:srgbClr>
                  </a:innerShdw>
                </a:effectLst>
              </a:rPr>
              <a:t>benar</a:t>
            </a:r>
            <a:r>
              <a:rPr lang="en-US" sz="4400" b="1" dirty="0">
                <a:ln w="1905"/>
                <a:solidFill>
                  <a:srgbClr val="C00000"/>
                </a:solidFill>
                <a:effectLst>
                  <a:innerShdw blurRad="69850" dist="43180" dir="5400000">
                    <a:srgbClr val="000000">
                      <a:alpha val="65000"/>
                    </a:srgbClr>
                  </a:innerShdw>
                </a:effectLst>
              </a:rPr>
              <a:t> dan </a:t>
            </a:r>
            <a:r>
              <a:rPr lang="en-US" sz="4400" b="1" dirty="0" err="1">
                <a:ln w="1905"/>
                <a:solidFill>
                  <a:srgbClr val="C00000"/>
                </a:solidFill>
                <a:effectLst>
                  <a:innerShdw blurRad="69850" dist="43180" dir="5400000">
                    <a:srgbClr val="000000">
                      <a:alpha val="65000"/>
                    </a:srgbClr>
                  </a:innerShdw>
                </a:effectLst>
              </a:rPr>
              <a:t>diredhai</a:t>
            </a:r>
            <a:r>
              <a:rPr lang="en-US" sz="4400" b="1" dirty="0">
                <a:ln w="1905"/>
                <a:solidFill>
                  <a:srgbClr val="C00000"/>
                </a:solidFill>
                <a:effectLst>
                  <a:innerShdw blurRad="69850" dist="43180" dir="5400000">
                    <a:srgbClr val="000000">
                      <a:alpha val="65000"/>
                    </a:srgbClr>
                  </a:innerShdw>
                </a:effectLst>
              </a:rPr>
              <a:t> di </a:t>
            </a:r>
            <a:r>
              <a:rPr lang="en-US" sz="4400" b="1" dirty="0" err="1">
                <a:ln w="1905"/>
                <a:solidFill>
                  <a:srgbClr val="C00000"/>
                </a:solidFill>
                <a:effectLst>
                  <a:innerShdw blurRad="69850" dist="43180" dir="5400000">
                    <a:srgbClr val="000000">
                      <a:alpha val="65000"/>
                    </a:srgbClr>
                  </a:innerShdw>
                </a:effectLst>
              </a:rPr>
              <a:t>sisi</a:t>
            </a:r>
            <a:r>
              <a:rPr lang="en-US" sz="4400" b="1" dirty="0">
                <a:ln w="1905"/>
                <a:solidFill>
                  <a:srgbClr val="C00000"/>
                </a:solidFill>
                <a:effectLst>
                  <a:innerShdw blurRad="69850" dist="43180" dir="5400000">
                    <a:srgbClr val="000000">
                      <a:alpha val="65000"/>
                    </a:srgbClr>
                  </a:innerShdw>
                </a:effectLst>
              </a:rPr>
              <a:t> Allah </a:t>
            </a:r>
            <a:r>
              <a:rPr lang="en-US" sz="4400" b="1" dirty="0" err="1">
                <a:ln w="1905"/>
                <a:solidFill>
                  <a:srgbClr val="C00000"/>
                </a:solidFill>
                <a:effectLst>
                  <a:innerShdw blurRad="69850" dist="43180" dir="5400000">
                    <a:srgbClr val="000000">
                      <a:alpha val="65000"/>
                    </a:srgbClr>
                  </a:innerShdw>
                </a:effectLst>
              </a:rPr>
              <a:t>hanyalah</a:t>
            </a:r>
            <a:r>
              <a:rPr lang="en-US" sz="4400" b="1" dirty="0">
                <a:ln w="1905"/>
                <a:solidFill>
                  <a:srgbClr val="C00000"/>
                </a:solidFill>
                <a:effectLst>
                  <a:innerShdw blurRad="69850" dist="43180" dir="5400000">
                    <a:srgbClr val="000000">
                      <a:alpha val="65000"/>
                    </a:srgbClr>
                  </a:innerShdw>
                </a:effectLst>
              </a:rPr>
              <a:t> agama Islam"</a:t>
            </a:r>
            <a:endParaRPr lang="en-US" sz="2800"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599"/>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 Imran ayat 19: </a:t>
            </a:r>
          </a:p>
        </p:txBody>
      </p:sp>
      <p:pic>
        <p:nvPicPr>
          <p:cNvPr id="4" name="Picture 3">
            <a:extLst>
              <a:ext uri="{FF2B5EF4-FFF2-40B4-BE49-F238E27FC236}">
                <a16:creationId xmlns:a16="http://schemas.microsoft.com/office/drawing/2014/main" id="{75DAA342-8E96-4A24-915D-A28CF04BC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44" y="1905000"/>
            <a:ext cx="8583912" cy="1932599"/>
          </a:xfrm>
          <a:prstGeom prst="rect">
            <a:avLst/>
          </a:prstGeom>
        </p:spPr>
      </p:pic>
    </p:spTree>
    <p:extLst>
      <p:ext uri="{BB962C8B-B14F-4D97-AF65-F5344CB8AC3E}">
        <p14:creationId xmlns:p14="http://schemas.microsoft.com/office/powerpoint/2010/main" val="3340259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12419611</TotalTime>
  <Words>1534</Words>
  <Application>Microsoft Office PowerPoint</Application>
  <PresentationFormat>On-screen Show (4:3)</PresentationFormat>
  <Paragraphs>185</Paragraphs>
  <Slides>47</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47</vt:i4>
      </vt:variant>
    </vt:vector>
  </HeadingPairs>
  <TitlesOfParts>
    <vt:vector size="62"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1003</cp:revision>
  <dcterms:created xsi:type="dcterms:W3CDTF">2017-12-24T04:47:57Z</dcterms:created>
  <dcterms:modified xsi:type="dcterms:W3CDTF">2023-08-01T09:15:16Z</dcterms:modified>
</cp:coreProperties>
</file>